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9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5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BA32E-B97B-87FA-710D-C6BCE70FC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7D6E0-72D5-20FB-27D2-965F1F3CE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AE379-E873-8CB6-4C82-5134CD23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D6511-6650-0615-0D9C-F4689F39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F6D5D-669B-84F2-3D3E-5D390FDC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55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470D-1B2B-A156-6067-98040762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D3224-0C0F-6C72-8DD9-CD2F1611D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04202-A779-988C-0583-3D695DCC6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900AC-1107-B086-7CE7-2B1AEB021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556A8-02BD-540E-55C7-CD4FC025A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75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5A1176-BDAB-0D63-9509-9A811AAE15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57DD-1BF3-1AB1-50A2-F09BEEA8A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E13366-E134-8F3F-80A8-FF5EF1791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8E0D-9E0A-A5E9-CDDA-38E5ADF6E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233CD-6793-ACD6-599B-F23B6486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E568-ADA9-3AF2-A4F4-26D8EF9BE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3B123-9F0B-FA20-C16E-DE2D2A2B6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6321B-BF41-90AE-6E56-E1C23A00F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3C165E-6C8B-154D-37BC-0E4549D73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2A24F-FAE7-F259-F700-04BD2A268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62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BB950-ACB3-BA27-46FB-85070CB54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D69EF-1D59-FA26-62F2-395321146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FA154-9B54-BEF9-692B-F4C4633F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2E34A-FABE-1A45-2A5E-ECB99FAE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4ADDEF-F642-9CCF-1E6E-97144B26E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7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C764-934B-B604-7D42-0829524D8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69E33-61CF-4AB2-14FF-629881E0A2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2437D2-ECD4-3541-7445-7D86BBF27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55B1FF-F456-7AEF-C482-A464368D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3FAD0-9494-47AE-0819-8EF5CF3CB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49CDD-2780-88BC-D790-0B394540A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11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C4A89-F78E-C0FA-F05C-0F8989B1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8013DF-9D76-C3D8-92CE-CFBDC8A8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170EF-21DD-C1A8-1792-BBC967579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526AA2-777D-40CB-6B83-B0DFC1225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4E244D-5F58-F028-EE65-2B10873D35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FEB0D2-C155-4AB2-7C0A-1FA110D60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D9C76-4F5A-57DA-B432-0273063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F3BA87-D3B9-9FEF-B9DB-47A1CA6D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245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EC21-C9A3-04BD-5CCC-6D9BD29CA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4D0192-AF56-634A-49B6-FA39E9997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68C09-44A5-BECF-38F7-9321C548B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C68A2-B0F6-8778-F92A-04C46D80A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12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90187-DD51-9CA3-F3E5-D1BD6BC02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4CB873-C0BC-52FE-1CE7-4ED5DAE4E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73BDC-7A8B-EE8B-E6EC-8FDA09DC3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46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0B76-D264-4723-B8E3-276DF935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37CF36-AE33-8B4A-4BBE-39E505463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09672-A8F2-F792-D35E-338F44587A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07C6F-5422-A90B-D0D1-1095703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E976E-4AEB-5D46-AAC8-428820AA9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4C191-8C23-C1E7-8F66-E9B91CA8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67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38860-D615-9C7E-3185-14554C132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D5245-66AF-A39A-D3BA-DE71C8887C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49645-58B2-4537-79E3-16E5EF078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5E3C11-4D3F-B830-B6A0-EAF04D440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8B010-EE8D-7CEB-C56D-C991263A5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A85ED2-3323-1291-80A1-9A4CA64C8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31DF49-A9D7-B20F-59A2-C6BDBEBDC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07DEAF-3557-1FF6-EB09-DB31524BFC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E6074-8F1E-EBF0-FFB7-E8D0E282A9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B5CE37-4518-4420-8E81-BDF4C2BF2F94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A25FA-497F-008D-7EC7-4E3408116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CF99E-31AA-D961-EF5B-B873FE6D4E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8F680C-DC35-4894-9890-1368593C20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66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38BD2-3287-83ED-0589-AAD02EB107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Dual Active Bridge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9612BA-91FC-F2EC-EE2B-99387DCB9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2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79613-0C3F-DA21-9068-6FA42273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E4744-F7C8-60E6-E4BE-77826EB41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E20E5-7F58-48E3-81EE-41F8B573C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045" y="1690688"/>
            <a:ext cx="9969910" cy="45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18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91304-B4B0-596A-72C4-3B865AE1C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Deadtime equation for ZVS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BF997F4-8516-C247-3A82-18A7ECEB0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49E133-8586-1C6D-BFF1-D6AC4C48F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19" y="1874383"/>
            <a:ext cx="9193161" cy="430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8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69BC3-572E-5081-0839-2B4FD5FB7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D6F2-1343-3621-53EE-37EA834D1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1B0D0C-613D-07C3-7D7D-CA6A19837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626" y="1890697"/>
            <a:ext cx="9920748" cy="442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30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F9656-8A02-7F5B-B8B5-CEF16C5C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new modulation to achieve soft switching ZCS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64B0B-D987-AEA7-0B81-5CC4D4798E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80982A-A0B2-BE8A-F0B0-1B5936C22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762" y="1760799"/>
            <a:ext cx="8062452" cy="4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5350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no Power flow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63FE4DB-229A-8AB1-A397-C3EEB3FF6D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" t="3871" r="6747" b="6523"/>
          <a:stretch/>
        </p:blipFill>
        <p:spPr bwMode="auto">
          <a:xfrm>
            <a:off x="838200" y="2010506"/>
            <a:ext cx="6912078" cy="43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2717E7-1D83-D8F1-A981-F002D3B39B61}"/>
              </a:ext>
            </a:extLst>
          </p:cNvPr>
          <p:cNvSpPr txBox="1"/>
          <p:nvPr/>
        </p:nvSpPr>
        <p:spPr>
          <a:xfrm>
            <a:off x="8436077" y="2010506"/>
            <a:ext cx="30086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06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6B41A-E821-202D-2A4A-4299DA411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6BCBADC-1FEC-F0B6-B2A4-F8F2F8BC6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22" y="1690688"/>
            <a:ext cx="7909055" cy="50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141766-D058-FA2E-1F7E-3F97E6EBDC98}"/>
              </a:ext>
            </a:extLst>
          </p:cNvPr>
          <p:cNvSpPr txBox="1"/>
          <p:nvPr/>
        </p:nvSpPr>
        <p:spPr>
          <a:xfrm>
            <a:off x="8656307" y="2059668"/>
            <a:ext cx="30086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Control Phase: 90 degrees</a:t>
            </a:r>
          </a:p>
          <a:p>
            <a:r>
              <a:rPr lang="en-GB" dirty="0"/>
              <a:t>Primary side PWM</a:t>
            </a:r>
          </a:p>
          <a:p>
            <a:r>
              <a:rPr lang="en-GB" dirty="0"/>
              <a:t>PWM1: D0 D1</a:t>
            </a:r>
          </a:p>
          <a:p>
            <a:r>
              <a:rPr lang="en-GB" dirty="0"/>
              <a:t>PWM3: D2 D3</a:t>
            </a:r>
          </a:p>
          <a:p>
            <a:r>
              <a:rPr lang="en-GB" dirty="0"/>
              <a:t>Secondary side PWM</a:t>
            </a:r>
          </a:p>
          <a:p>
            <a:r>
              <a:rPr lang="en-GB" dirty="0"/>
              <a:t>PWM2: D4 D5</a:t>
            </a:r>
          </a:p>
          <a:p>
            <a:r>
              <a:rPr lang="en-GB" dirty="0"/>
              <a:t>PWM4: D6 D7</a:t>
            </a:r>
          </a:p>
          <a:p>
            <a:endParaRPr lang="en-GB" dirty="0"/>
          </a:p>
          <a:p>
            <a:r>
              <a:rPr lang="en-GB" dirty="0"/>
              <a:t>C1 – yellow (primary Bridge voltage)</a:t>
            </a:r>
          </a:p>
          <a:p>
            <a:r>
              <a:rPr lang="en-GB" dirty="0"/>
              <a:t>C2 - green (transformer current)</a:t>
            </a:r>
          </a:p>
          <a:p>
            <a:r>
              <a:rPr lang="en-GB" dirty="0"/>
              <a:t>C3 - orange (secondary Bridge voltage)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6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02A76-8AE9-4755-0BC2-F7DA5663E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Actual testing to the DAB board in </a:t>
            </a:r>
            <a:r>
              <a:rPr lang="en-GB" dirty="0" err="1"/>
              <a:t>Garching</a:t>
            </a:r>
            <a:r>
              <a:rPr lang="en-GB" dirty="0"/>
              <a:t> (Open Loop measurement) – with Power flow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58AFCD-1213-599E-75B1-8DD9A8EF4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2"/>
          <a:stretch/>
        </p:blipFill>
        <p:spPr bwMode="auto">
          <a:xfrm>
            <a:off x="1356851" y="1943747"/>
            <a:ext cx="9478297" cy="4165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29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252D4-3094-35CF-842A-16FDA42D7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Vloop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FA28B1-87D3-7520-4B60-B0DFC6F8E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708" y="1785362"/>
            <a:ext cx="8395679" cy="482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74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124D4-2FE6-4FDC-87CA-1704F152C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Iloop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72DEB-6277-246D-AD85-42E4C89C5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080" y="1825625"/>
            <a:ext cx="7463839" cy="4351338"/>
          </a:xfrm>
        </p:spPr>
      </p:pic>
    </p:spTree>
    <p:extLst>
      <p:ext uri="{BB962C8B-B14F-4D97-AF65-F5344CB8AC3E}">
        <p14:creationId xmlns:p14="http://schemas.microsoft.com/office/powerpoint/2010/main" val="2066804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EC49E-6B88-145F-CBD0-AB0B671A2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ramp up –</a:t>
            </a:r>
            <a:r>
              <a:rPr lang="en-GB" dirty="0" err="1"/>
              <a:t>Ploop</a:t>
            </a:r>
            <a:r>
              <a:rPr lang="en-GB" dirty="0"/>
              <a:t> reference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819AB9-55DC-4BC4-FFAF-E47C9A932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8" y="1825625"/>
            <a:ext cx="7689863" cy="4351338"/>
          </a:xfrm>
        </p:spPr>
      </p:pic>
    </p:spTree>
    <p:extLst>
      <p:ext uri="{BB962C8B-B14F-4D97-AF65-F5344CB8AC3E}">
        <p14:creationId xmlns:p14="http://schemas.microsoft.com/office/powerpoint/2010/main" val="3502179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8912D-D1F0-2820-FE4A-F965C3A2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90" y="395860"/>
            <a:ext cx="10704867" cy="1325563"/>
          </a:xfrm>
        </p:spPr>
        <p:txBody>
          <a:bodyPr/>
          <a:lstStyle/>
          <a:p>
            <a:r>
              <a:rPr lang="en-GB" dirty="0"/>
              <a:t>PWM Configuration – Cascaded PWM 1-2-3-4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3AC7-FDF1-1A40-5F7B-B8C98C81D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4" y="1642670"/>
            <a:ext cx="8733277" cy="45342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BDBC05-272F-859B-E653-19791FE5F82B}"/>
              </a:ext>
            </a:extLst>
          </p:cNvPr>
          <p:cNvSpPr txBox="1"/>
          <p:nvPr/>
        </p:nvSpPr>
        <p:spPr>
          <a:xfrm>
            <a:off x="1720645" y="2783567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PWM1 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37D87-89A7-3A8C-44C2-C57F7128E9FF}"/>
              </a:ext>
            </a:extLst>
          </p:cNvPr>
          <p:cNvSpPr txBox="1"/>
          <p:nvPr/>
        </p:nvSpPr>
        <p:spPr>
          <a:xfrm>
            <a:off x="1720645" y="3379827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PWM3</a:t>
            </a: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B2003-9E6D-1B82-2E73-11E16D86EE53}"/>
              </a:ext>
            </a:extLst>
          </p:cNvPr>
          <p:cNvSpPr txBox="1"/>
          <p:nvPr/>
        </p:nvSpPr>
        <p:spPr>
          <a:xfrm>
            <a:off x="1674158" y="4920828"/>
            <a:ext cx="87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PWM2 </a:t>
            </a:r>
            <a:endParaRPr 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13024E-5386-7B08-9187-66BF58311DF7}"/>
              </a:ext>
            </a:extLst>
          </p:cNvPr>
          <p:cNvSpPr txBox="1"/>
          <p:nvPr/>
        </p:nvSpPr>
        <p:spPr>
          <a:xfrm>
            <a:off x="1743888" y="5807631"/>
            <a:ext cx="82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PWM4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085410-FDE2-DC16-B699-00458087F358}"/>
              </a:ext>
            </a:extLst>
          </p:cNvPr>
          <p:cNvCxnSpPr>
            <a:cxnSpLocks/>
          </p:cNvCxnSpPr>
          <p:nvPr/>
        </p:nvCxnSpPr>
        <p:spPr>
          <a:xfrm>
            <a:off x="4434347" y="1455857"/>
            <a:ext cx="0" cy="2879757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1A4D4-3453-376C-8D12-ECC05134138C}"/>
              </a:ext>
            </a:extLst>
          </p:cNvPr>
          <p:cNvCxnSpPr>
            <a:cxnSpLocks/>
          </p:cNvCxnSpPr>
          <p:nvPr/>
        </p:nvCxnSpPr>
        <p:spPr>
          <a:xfrm flipH="1">
            <a:off x="4531470" y="1549265"/>
            <a:ext cx="6117" cy="2786349"/>
          </a:xfrm>
          <a:prstGeom prst="line">
            <a:avLst/>
          </a:prstGeom>
          <a:ln>
            <a:solidFill>
              <a:srgbClr val="FFFF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A5688C9-2D67-F560-E1BC-7A99A5291D1C}"/>
              </a:ext>
            </a:extLst>
          </p:cNvPr>
          <p:cNvCxnSpPr>
            <a:cxnSpLocks/>
          </p:cNvCxnSpPr>
          <p:nvPr/>
        </p:nvCxnSpPr>
        <p:spPr>
          <a:xfrm>
            <a:off x="5206181" y="4109098"/>
            <a:ext cx="0" cy="261125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58E3D59-472E-86F2-C639-D4DBBF463BA6}"/>
              </a:ext>
            </a:extLst>
          </p:cNvPr>
          <p:cNvCxnSpPr>
            <a:cxnSpLocks/>
          </p:cNvCxnSpPr>
          <p:nvPr/>
        </p:nvCxnSpPr>
        <p:spPr>
          <a:xfrm>
            <a:off x="5309421" y="4137271"/>
            <a:ext cx="0" cy="267649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6E29BEF-E27F-40E0-35F9-6A40445A09BC}"/>
              </a:ext>
            </a:extLst>
          </p:cNvPr>
          <p:cNvSpPr txBox="1"/>
          <p:nvPr/>
        </p:nvSpPr>
        <p:spPr>
          <a:xfrm>
            <a:off x="2260668" y="3689283"/>
            <a:ext cx="2044878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</a:rPr>
              <a:t>Bridge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180 – 360 degrees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363C57-CFF5-5E8A-CB66-3001795969C3}"/>
              </a:ext>
            </a:extLst>
          </p:cNvPr>
          <p:cNvCxnSpPr/>
          <p:nvPr/>
        </p:nvCxnSpPr>
        <p:spPr>
          <a:xfrm>
            <a:off x="4305106" y="4109098"/>
            <a:ext cx="226364" cy="733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3BB1BD0-B1A9-CB0B-B771-7D7CDB7858A6}"/>
              </a:ext>
            </a:extLst>
          </p:cNvPr>
          <p:cNvCxnSpPr>
            <a:cxnSpLocks/>
          </p:cNvCxnSpPr>
          <p:nvPr/>
        </p:nvCxnSpPr>
        <p:spPr>
          <a:xfrm>
            <a:off x="4321276" y="3952605"/>
            <a:ext cx="978313" cy="18466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F660CE-7AF2-6B89-ADAF-B170FE02CF5D}"/>
              </a:ext>
            </a:extLst>
          </p:cNvPr>
          <p:cNvCxnSpPr>
            <a:cxnSpLocks/>
          </p:cNvCxnSpPr>
          <p:nvPr/>
        </p:nvCxnSpPr>
        <p:spPr>
          <a:xfrm>
            <a:off x="6059621" y="1583681"/>
            <a:ext cx="0" cy="3155467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2CC68B8-3614-83E7-BA76-3AAF5543D3EB}"/>
              </a:ext>
            </a:extLst>
          </p:cNvPr>
          <p:cNvCxnSpPr>
            <a:cxnSpLocks/>
          </p:cNvCxnSpPr>
          <p:nvPr/>
        </p:nvCxnSpPr>
        <p:spPr>
          <a:xfrm>
            <a:off x="6841041" y="1677089"/>
            <a:ext cx="0" cy="3243739"/>
          </a:xfrm>
          <a:prstGeom prst="lin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7086A5-8D42-4122-3721-B94297D89946}"/>
              </a:ext>
            </a:extLst>
          </p:cNvPr>
          <p:cNvCxnSpPr>
            <a:cxnSpLocks/>
          </p:cNvCxnSpPr>
          <p:nvPr/>
        </p:nvCxnSpPr>
        <p:spPr>
          <a:xfrm>
            <a:off x="7705541" y="2783567"/>
            <a:ext cx="0" cy="339339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5406058-5729-C8FA-C2E8-78C1736B7226}"/>
              </a:ext>
            </a:extLst>
          </p:cNvPr>
          <p:cNvCxnSpPr>
            <a:cxnSpLocks/>
          </p:cNvCxnSpPr>
          <p:nvPr/>
        </p:nvCxnSpPr>
        <p:spPr>
          <a:xfrm>
            <a:off x="8486961" y="2684206"/>
            <a:ext cx="0" cy="349275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BFA4EFB-6EEC-E986-3462-8A309477193C}"/>
              </a:ext>
            </a:extLst>
          </p:cNvPr>
          <p:cNvSpPr txBox="1"/>
          <p:nvPr/>
        </p:nvSpPr>
        <p:spPr>
          <a:xfrm>
            <a:off x="7554750" y="1784576"/>
            <a:ext cx="2625709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PRItoSEC</a:t>
            </a:r>
            <a:r>
              <a:rPr lang="en-GB" dirty="0">
                <a:solidFill>
                  <a:schemeClr val="bg1"/>
                </a:solidFill>
              </a:rPr>
              <a:t> Phase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90 – (Bridge Phase / 2)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A4F3B22-898B-E88A-36BE-9E357A1AB372}"/>
              </a:ext>
            </a:extLst>
          </p:cNvPr>
          <p:cNvCxnSpPr/>
          <p:nvPr/>
        </p:nvCxnSpPr>
        <p:spPr>
          <a:xfrm flipH="1">
            <a:off x="6607277" y="2430907"/>
            <a:ext cx="1268362" cy="1648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85FE6A7-B5F5-6A7D-136E-1E374273EF8E}"/>
              </a:ext>
            </a:extLst>
          </p:cNvPr>
          <p:cNvCxnSpPr/>
          <p:nvPr/>
        </p:nvCxnSpPr>
        <p:spPr>
          <a:xfrm>
            <a:off x="8003458" y="2430907"/>
            <a:ext cx="0" cy="86805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767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1BD7E20-0BE1-8F07-4E8A-6C5889A48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37" y="1562308"/>
            <a:ext cx="8649450" cy="4930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FFB60E-BB7E-68C8-F03C-BE25AEAAA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360742" cy="1325563"/>
          </a:xfrm>
        </p:spPr>
        <p:txBody>
          <a:bodyPr/>
          <a:lstStyle/>
          <a:p>
            <a:r>
              <a:rPr lang="en-GB" dirty="0"/>
              <a:t>ISR timing tasks :: 100KHz execution time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9EC6C-93B2-5BE0-7DE9-76879DCCCB69}"/>
              </a:ext>
            </a:extLst>
          </p:cNvPr>
          <p:cNvSpPr txBox="1"/>
          <p:nvPr/>
        </p:nvSpPr>
        <p:spPr>
          <a:xfrm>
            <a:off x="1305347" y="2603655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ADC capture – 504.2 ns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C5E8CC-FF00-D2A5-F5F2-46E4DD162B4D}"/>
              </a:ext>
            </a:extLst>
          </p:cNvPr>
          <p:cNvSpPr txBox="1"/>
          <p:nvPr/>
        </p:nvSpPr>
        <p:spPr>
          <a:xfrm>
            <a:off x="1305347" y="3377775"/>
            <a:ext cx="256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Fault execute – 1.925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B2B3EC-DC0E-1C9E-0232-5A92EF294FB0}"/>
              </a:ext>
            </a:extLst>
          </p:cNvPr>
          <p:cNvSpPr txBox="1"/>
          <p:nvPr/>
        </p:nvSpPr>
        <p:spPr>
          <a:xfrm>
            <a:off x="1305347" y="5249528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PWM distribution– 1.612 us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221636-3502-0B62-9C8A-9FED606B6969}"/>
              </a:ext>
            </a:extLst>
          </p:cNvPr>
          <p:cNvSpPr txBox="1"/>
          <p:nvPr/>
        </p:nvSpPr>
        <p:spPr>
          <a:xfrm>
            <a:off x="1305346" y="4273290"/>
            <a:ext cx="26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Control Loop IVP– 3.1 us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71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C4B6-1265-5D7E-82B0-B24F9AE48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loop execution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0C7174-2822-8A62-1CA2-9E57FEFC1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30" b="9200"/>
          <a:stretch/>
        </p:blipFill>
        <p:spPr>
          <a:xfrm>
            <a:off x="2314499" y="2758840"/>
            <a:ext cx="5989839" cy="1036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7DE42B-BFF2-93A8-EB5B-51C34C458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258" y="1396628"/>
            <a:ext cx="6005080" cy="1036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A9972-26E3-2B65-CE40-B4D26AD1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0223" y="4121053"/>
            <a:ext cx="5883150" cy="1028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DC210C-57E8-D0BB-7DDC-8854BB6C0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03" y="5461372"/>
            <a:ext cx="5890770" cy="12421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EBF98-3BC6-CFC6-B61B-A6F4DF6C6531}"/>
              </a:ext>
            </a:extLst>
          </p:cNvPr>
          <p:cNvSpPr txBox="1"/>
          <p:nvPr/>
        </p:nvSpPr>
        <p:spPr>
          <a:xfrm>
            <a:off x="1529546" y="1637958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Vloop</a:t>
            </a:r>
            <a:r>
              <a:rPr lang="en-GB" dirty="0"/>
              <a:t> 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3D6553-4F7B-3474-0372-5A74877B7FF3}"/>
              </a:ext>
            </a:extLst>
          </p:cNvPr>
          <p:cNvSpPr txBox="1"/>
          <p:nvPr/>
        </p:nvSpPr>
        <p:spPr>
          <a:xfrm>
            <a:off x="1553592" y="303754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Ploop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4AE026-8666-7674-CC5F-023C5D943C44}"/>
              </a:ext>
            </a:extLst>
          </p:cNvPr>
          <p:cNvSpPr txBox="1"/>
          <p:nvPr/>
        </p:nvSpPr>
        <p:spPr>
          <a:xfrm>
            <a:off x="1679048" y="4370894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Iloop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44F11E-D479-5CEF-863A-2B490E6F6701}"/>
              </a:ext>
            </a:extLst>
          </p:cNvPr>
          <p:cNvSpPr txBox="1"/>
          <p:nvPr/>
        </p:nvSpPr>
        <p:spPr>
          <a:xfrm>
            <a:off x="39972" y="5846544"/>
            <a:ext cx="2320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/>
              <a:t>Interleaved execution</a:t>
            </a:r>
          </a:p>
          <a:p>
            <a:pPr algn="r"/>
            <a:r>
              <a:rPr lang="en-GB" dirty="0"/>
              <a:t>of </a:t>
            </a:r>
            <a:r>
              <a:rPr lang="en-GB" dirty="0" err="1"/>
              <a:t>Vloop</a:t>
            </a:r>
            <a:r>
              <a:rPr lang="en-GB" dirty="0"/>
              <a:t> and </a:t>
            </a:r>
            <a:r>
              <a:rPr lang="en-GB" dirty="0" err="1"/>
              <a:t>PLoop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F00F4-B367-DAB2-B0BF-A7849A5C7DB4}"/>
              </a:ext>
            </a:extLst>
          </p:cNvPr>
          <p:cNvSpPr txBox="1"/>
          <p:nvPr/>
        </p:nvSpPr>
        <p:spPr>
          <a:xfrm>
            <a:off x="3117347" y="5882223"/>
            <a:ext cx="24467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accent2"/>
                </a:solidFill>
              </a:rPr>
              <a:t>Interleave switchover (127ns)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438C9-E3A8-7455-2FC4-F7B34FA21725}"/>
              </a:ext>
            </a:extLst>
          </p:cNvPr>
          <p:cNvSpPr txBox="1"/>
          <p:nvPr/>
        </p:nvSpPr>
        <p:spPr>
          <a:xfrm>
            <a:off x="2281081" y="5434126"/>
            <a:ext cx="1523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averaging code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34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F3396B1-9FF3-FC46-F8D4-B2B568232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09" y="96296"/>
            <a:ext cx="11400661" cy="777240"/>
          </a:xfrm>
        </p:spPr>
        <p:txBody>
          <a:bodyPr/>
          <a:lstStyle/>
          <a:p>
            <a:r>
              <a:rPr lang="de-DE" dirty="0"/>
              <a:t>Firmware Structure</a:t>
            </a:r>
            <a:endParaRPr lang="en-US" dirty="0"/>
          </a:p>
        </p:txBody>
      </p:sp>
      <p:pic>
        <p:nvPicPr>
          <p:cNvPr id="1121" name="Picture 1120">
            <a:extLst>
              <a:ext uri="{FF2B5EF4-FFF2-40B4-BE49-F238E27FC236}">
                <a16:creationId xmlns:a16="http://schemas.microsoft.com/office/drawing/2014/main" id="{3D85256F-3408-2F2F-13E9-5E9236B9B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60" y="986118"/>
            <a:ext cx="7969456" cy="564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9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073D-32F6-B97A-5C5F-06E16454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16" y="-19430"/>
            <a:ext cx="10515600" cy="1325563"/>
          </a:xfrm>
        </p:spPr>
        <p:txBody>
          <a:bodyPr/>
          <a:lstStyle/>
          <a:p>
            <a:r>
              <a:rPr lang="en-GB" dirty="0"/>
              <a:t>Firmware Structure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2A8486-856E-7E1B-0DD9-AEE068B0374B}"/>
              </a:ext>
            </a:extLst>
          </p:cNvPr>
          <p:cNvGrpSpPr/>
          <p:nvPr/>
        </p:nvGrpSpPr>
        <p:grpSpPr>
          <a:xfrm>
            <a:off x="1467465" y="1306133"/>
            <a:ext cx="2722563" cy="3532188"/>
            <a:chOff x="838200" y="1757056"/>
            <a:chExt cx="2722563" cy="3532188"/>
          </a:xfrm>
        </p:grpSpPr>
        <p:sp>
          <p:nvSpPr>
            <p:cNvPr id="4" name="Freeform 576">
              <a:extLst>
                <a:ext uri="{FF2B5EF4-FFF2-40B4-BE49-F238E27FC236}">
                  <a16:creationId xmlns:a16="http://schemas.microsoft.com/office/drawing/2014/main" id="{21E9DB52-94AB-66A2-D898-275F4AD8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00" y="1757056"/>
              <a:ext cx="2722563" cy="353218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" name="Rectangle 831">
              <a:extLst>
                <a:ext uri="{FF2B5EF4-FFF2-40B4-BE49-F238E27FC236}">
                  <a16:creationId xmlns:a16="http://schemas.microsoft.com/office/drawing/2014/main" id="{7D42A7CD-01F0-65E4-900C-6506F2277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224" y="1757056"/>
              <a:ext cx="798513" cy="25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main.c file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200F75-0CFC-CF81-A19B-E784BD1D23A0}"/>
                </a:ext>
              </a:extLst>
            </p:cNvPr>
            <p:cNvSpPr/>
            <p:nvPr/>
          </p:nvSpPr>
          <p:spPr>
            <a:xfrm>
              <a:off x="1028705" y="2022708"/>
              <a:ext cx="2311904" cy="25400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System_Initialize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803A2D-4E7E-6FE3-E137-C83546C13B40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>
              <a:off x="2184657" y="2276708"/>
              <a:ext cx="0" cy="233477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95769-03F6-F1CD-89A0-5E7E31201C54}"/>
                </a:ext>
              </a:extLst>
            </p:cNvPr>
            <p:cNvSpPr/>
            <p:nvPr/>
          </p:nvSpPr>
          <p:spPr>
            <a:xfrm>
              <a:off x="1028705" y="2398303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Control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Fault Initialize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2C5C0C-F3EB-A0B5-0008-0BB17E520891}"/>
                </a:ext>
              </a:extLst>
            </p:cNvPr>
            <p:cNvSpPr/>
            <p:nvPr/>
          </p:nvSpPr>
          <p:spPr>
            <a:xfrm>
              <a:off x="1028705" y="2888248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MCC extension user configuration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Callback Initialization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4BE3B2D-3425-08E0-7390-2BB7908385B0}"/>
                </a:ext>
              </a:extLst>
            </p:cNvPr>
            <p:cNvSpPr/>
            <p:nvPr/>
          </p:nvSpPr>
          <p:spPr>
            <a:xfrm>
              <a:off x="1028705" y="3378193"/>
              <a:ext cx="2311904" cy="923869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Operating System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Power Board Visualizer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LED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Fan Initialize</a:t>
              </a:r>
            </a:p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Temperature Initialize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C95D565-537A-11C7-713F-46EB44DB8C8A}"/>
                </a:ext>
              </a:extLst>
            </p:cNvPr>
            <p:cNvCxnSpPr>
              <a:stCxn id="12" idx="2"/>
            </p:cNvCxnSpPr>
            <p:nvPr/>
          </p:nvCxnSpPr>
          <p:spPr>
            <a:xfrm rot="5400000" flipH="1">
              <a:off x="1907591" y="4702762"/>
              <a:ext cx="554132" cy="12700"/>
            </a:xfrm>
            <a:prstGeom prst="bentConnector5">
              <a:avLst>
                <a:gd name="adj1" fmla="val -19252"/>
                <a:gd name="adj2" fmla="val 9930016"/>
                <a:gd name="adj3" fmla="val 100839"/>
              </a:avLst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09DB61F-8EC6-1E9F-EA49-DC3C4C7C2C51}"/>
                </a:ext>
              </a:extLst>
            </p:cNvPr>
            <p:cNvGrpSpPr/>
            <p:nvPr/>
          </p:nvGrpSpPr>
          <p:grpSpPr>
            <a:xfrm>
              <a:off x="1028705" y="4611478"/>
              <a:ext cx="2311904" cy="368604"/>
              <a:chOff x="1028705" y="4611478"/>
              <a:chExt cx="2311904" cy="36860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6B5F0B8-6395-05E8-78B0-D8F8A625E28E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100" dirty="0">
                    <a:solidFill>
                      <a:schemeClr val="tx1"/>
                    </a:solidFill>
                  </a:rPr>
                  <a:t>Scheduler Run Forever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EE63983-8D3C-CB6F-6E55-3D276F7A718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6684946-F831-8999-2FCF-2E5BC81090D4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CB49A0-69E6-1567-57F1-DB44F70EC53A}"/>
              </a:ext>
            </a:extLst>
          </p:cNvPr>
          <p:cNvGrpSpPr/>
          <p:nvPr/>
        </p:nvGrpSpPr>
        <p:grpSpPr>
          <a:xfrm>
            <a:off x="4716349" y="2318849"/>
            <a:ext cx="1640271" cy="2430198"/>
            <a:chOff x="3751268" y="1871864"/>
            <a:chExt cx="1640271" cy="2430198"/>
          </a:xfrm>
        </p:grpSpPr>
        <p:sp>
          <p:nvSpPr>
            <p:cNvPr id="24" name="Freeform 576">
              <a:extLst>
                <a:ext uri="{FF2B5EF4-FFF2-40B4-BE49-F238E27FC236}">
                  <a16:creationId xmlns:a16="http://schemas.microsoft.com/office/drawing/2014/main" id="{3AC99DD2-F01E-0684-AA3F-EF27BB42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8" y="1871864"/>
              <a:ext cx="1640271" cy="2430198"/>
            </a:xfrm>
            <a:custGeom>
              <a:avLst/>
              <a:gdLst>
                <a:gd name="T0" fmla="*/ 454 w 5413"/>
                <a:gd name="T1" fmla="*/ 7264 h 7264"/>
                <a:gd name="T2" fmla="*/ 4959 w 5413"/>
                <a:gd name="T3" fmla="*/ 7264 h 7264"/>
                <a:gd name="T4" fmla="*/ 5413 w 5413"/>
                <a:gd name="T5" fmla="*/ 6811 h 7264"/>
                <a:gd name="T6" fmla="*/ 5413 w 5413"/>
                <a:gd name="T7" fmla="*/ 454 h 7264"/>
                <a:gd name="T8" fmla="*/ 4959 w 5413"/>
                <a:gd name="T9" fmla="*/ 0 h 7264"/>
                <a:gd name="T10" fmla="*/ 454 w 5413"/>
                <a:gd name="T11" fmla="*/ 0 h 7264"/>
                <a:gd name="T12" fmla="*/ 0 w 5413"/>
                <a:gd name="T13" fmla="*/ 454 h 7264"/>
                <a:gd name="T14" fmla="*/ 0 w 5413"/>
                <a:gd name="T15" fmla="*/ 6811 h 7264"/>
                <a:gd name="T16" fmla="*/ 454 w 5413"/>
                <a:gd name="T17" fmla="*/ 7264 h 7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3" h="7264">
                  <a:moveTo>
                    <a:pt x="454" y="7264"/>
                  </a:moveTo>
                  <a:lnTo>
                    <a:pt x="4959" y="7264"/>
                  </a:lnTo>
                  <a:cubicBezTo>
                    <a:pt x="5210" y="7264"/>
                    <a:pt x="5413" y="7061"/>
                    <a:pt x="5413" y="6811"/>
                  </a:cubicBezTo>
                  <a:lnTo>
                    <a:pt x="5413" y="454"/>
                  </a:lnTo>
                  <a:cubicBezTo>
                    <a:pt x="5413" y="203"/>
                    <a:pt x="5210" y="0"/>
                    <a:pt x="4959" y="0"/>
                  </a:cubicBezTo>
                  <a:lnTo>
                    <a:pt x="454" y="0"/>
                  </a:lnTo>
                  <a:cubicBezTo>
                    <a:pt x="203" y="0"/>
                    <a:pt x="0" y="203"/>
                    <a:pt x="0" y="454"/>
                  </a:cubicBezTo>
                  <a:lnTo>
                    <a:pt x="0" y="6811"/>
                  </a:lnTo>
                  <a:cubicBezTo>
                    <a:pt x="0" y="7061"/>
                    <a:pt x="203" y="7264"/>
                    <a:pt x="454" y="7264"/>
                  </a:cubicBezTo>
                  <a:close/>
                </a:path>
              </a:pathLst>
            </a:custGeom>
            <a:solidFill>
              <a:srgbClr val="D1DAB4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E4EF48-868A-DC4F-E838-3B926B094AC9}"/>
                </a:ext>
              </a:extLst>
            </p:cNvPr>
            <p:cNvGrpSpPr/>
            <p:nvPr/>
          </p:nvGrpSpPr>
          <p:grpSpPr>
            <a:xfrm>
              <a:off x="3845375" y="2122533"/>
              <a:ext cx="1452055" cy="1705402"/>
              <a:chOff x="1028705" y="4611478"/>
              <a:chExt cx="2311904" cy="368604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01A7711-7F50-EDAC-9A90-515F4735BC90}"/>
                  </a:ext>
                </a:extLst>
              </p:cNvPr>
              <p:cNvSpPr/>
              <p:nvPr/>
            </p:nvSpPr>
            <p:spPr>
              <a:xfrm>
                <a:off x="1028705" y="4611478"/>
                <a:ext cx="2311904" cy="368350"/>
              </a:xfrm>
              <a:prstGeom prst="rect">
                <a:avLst/>
              </a:prstGeom>
              <a:solidFill>
                <a:schemeClr val="bg1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9BE0CCF-0C74-792C-3D19-73A04F2BBB0C}"/>
                  </a:ext>
                </a:extLst>
              </p:cNvPr>
              <p:cNvCxnSpPr/>
              <p:nvPr/>
            </p:nvCxnSpPr>
            <p:spPr>
              <a:xfrm>
                <a:off x="1115568" y="4611478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48653A5-70E3-643E-D3E5-4D0B985F3109}"/>
                  </a:ext>
                </a:extLst>
              </p:cNvPr>
              <p:cNvCxnSpPr/>
              <p:nvPr/>
            </p:nvCxnSpPr>
            <p:spPr>
              <a:xfrm>
                <a:off x="3255264" y="4611732"/>
                <a:ext cx="0" cy="368350"/>
              </a:xfrm>
              <a:prstGeom prst="line">
                <a:avLst/>
              </a:prstGeom>
              <a:ln w="3175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B291225-6F8A-D81F-F7C6-16BF7816E887}"/>
                </a:ext>
              </a:extLst>
            </p:cNvPr>
            <p:cNvSpPr/>
            <p:nvPr/>
          </p:nvSpPr>
          <p:spPr>
            <a:xfrm>
              <a:off x="4000790" y="217671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Tasks_100us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831">
              <a:extLst>
                <a:ext uri="{FF2B5EF4-FFF2-40B4-BE49-F238E27FC236}">
                  <a16:creationId xmlns:a16="http://schemas.microsoft.com/office/drawing/2014/main" id="{2002B656-6210-DF75-023A-6B0E6CD458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6278" y="1884448"/>
              <a:ext cx="886461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OS_Scheduler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5556B9F-5E2F-7A16-EBAA-FBF7E31CDEF8}"/>
                </a:ext>
              </a:extLst>
            </p:cNvPr>
            <p:cNvSpPr/>
            <p:nvPr/>
          </p:nvSpPr>
          <p:spPr>
            <a:xfrm>
              <a:off x="3999836" y="250479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9D3EA00-4BFA-53BB-561B-71226D1BB1C7}"/>
                </a:ext>
              </a:extLst>
            </p:cNvPr>
            <p:cNvSpPr/>
            <p:nvPr/>
          </p:nvSpPr>
          <p:spPr>
            <a:xfrm>
              <a:off x="3994994" y="2837621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8D5599-623E-4E2F-237C-4D0F2AA079D7}"/>
                </a:ext>
              </a:extLst>
            </p:cNvPr>
            <p:cNvSpPr/>
            <p:nvPr/>
          </p:nvSpPr>
          <p:spPr>
            <a:xfrm>
              <a:off x="3994040" y="3165708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Tasks_100ms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C5BD7DF-EE84-BB8D-B6A6-32D2B6070485}"/>
                </a:ext>
              </a:extLst>
            </p:cNvPr>
            <p:cNvSpPr/>
            <p:nvPr/>
          </p:nvSpPr>
          <p:spPr>
            <a:xfrm>
              <a:off x="3993675" y="3493796"/>
              <a:ext cx="1143134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Tasks_1s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BBE4B5E-DF07-142C-D765-B967301070A5}"/>
                </a:ext>
              </a:extLst>
            </p:cNvPr>
            <p:cNvSpPr/>
            <p:nvPr/>
          </p:nvSpPr>
          <p:spPr>
            <a:xfrm>
              <a:off x="3845374" y="3882131"/>
              <a:ext cx="1452049" cy="263292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100" dirty="0">
                  <a:solidFill>
                    <a:schemeClr val="tx1"/>
                  </a:solidFill>
                </a:rPr>
                <a:t>Watchdog Clear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CA7818D-A4FA-1321-D62F-24538894F1B2}"/>
              </a:ext>
            </a:extLst>
          </p:cNvPr>
          <p:cNvCxnSpPr>
            <a:cxnSpLocks/>
            <a:stCxn id="12" idx="3"/>
            <a:endCxn id="26" idx="1"/>
          </p:cNvCxnSpPr>
          <p:nvPr/>
        </p:nvCxnSpPr>
        <p:spPr>
          <a:xfrm flipV="1">
            <a:off x="3969874" y="3421632"/>
            <a:ext cx="840582" cy="923098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Freeform 576">
            <a:extLst>
              <a:ext uri="{FF2B5EF4-FFF2-40B4-BE49-F238E27FC236}">
                <a16:creationId xmlns:a16="http://schemas.microsoft.com/office/drawing/2014/main" id="{78B8E266-8BA7-8B47-A6C5-CD2F599D0BF9}"/>
              </a:ext>
            </a:extLst>
          </p:cNvPr>
          <p:cNvSpPr>
            <a:spLocks/>
          </p:cNvSpPr>
          <p:nvPr/>
        </p:nvSpPr>
        <p:spPr bwMode="auto">
          <a:xfrm>
            <a:off x="6966820" y="1846599"/>
            <a:ext cx="2268730" cy="3532188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Rectangle 831">
            <a:extLst>
              <a:ext uri="{FF2B5EF4-FFF2-40B4-BE49-F238E27FC236}">
                <a16:creationId xmlns:a16="http://schemas.microsoft.com/office/drawing/2014/main" id="{61B9CDD1-5045-B927-B88C-9C5BF5D1F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8187" y="1846599"/>
            <a:ext cx="82599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200" b="1" dirty="0">
                <a:solidFill>
                  <a:srgbClr val="000000"/>
                </a:solidFill>
                <a:latin typeface="Calibri" panose="020F0502020204030204" pitchFamily="34" charset="0"/>
              </a:rPr>
              <a:t>m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ain_tasks.c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9A90C3-B03D-4520-9729-764A95AE89E7}"/>
              </a:ext>
            </a:extLst>
          </p:cNvPr>
          <p:cNvSpPr/>
          <p:nvPr/>
        </p:nvSpPr>
        <p:spPr>
          <a:xfrm>
            <a:off x="7222091" y="2191849"/>
            <a:ext cx="1758185" cy="324250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Power Control Execute</a:t>
            </a:r>
          </a:p>
          <a:p>
            <a:pPr algn="ctr"/>
            <a:r>
              <a:rPr lang="en-US" sz="900" dirty="0">
                <a:solidFill>
                  <a:schemeClr val="accent6">
                    <a:lumMod val="50000"/>
                  </a:schemeClr>
                </a:solidFill>
              </a:rPr>
              <a:t>Pwrctrl  State Machine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C7EA0-D2BE-FB14-FB70-31757E57E3ED}"/>
              </a:ext>
            </a:extLst>
          </p:cNvPr>
          <p:cNvSpPr/>
          <p:nvPr/>
        </p:nvSpPr>
        <p:spPr>
          <a:xfrm>
            <a:off x="7222085" y="2618578"/>
            <a:ext cx="1758185" cy="324249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Fault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Fault Checks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819159-93A3-E68C-FBDE-EF4E370D1AC9}"/>
              </a:ext>
            </a:extLst>
          </p:cNvPr>
          <p:cNvSpPr/>
          <p:nvPr/>
        </p:nvSpPr>
        <p:spPr>
          <a:xfrm>
            <a:off x="7222085" y="3083429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Uart Communication Handling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46D0EE-F073-21C3-D24E-BC438B032C57}"/>
              </a:ext>
            </a:extLst>
          </p:cNvPr>
          <p:cNvSpPr/>
          <p:nvPr/>
        </p:nvSpPr>
        <p:spPr>
          <a:xfrm>
            <a:off x="7222085" y="3504437"/>
            <a:ext cx="1758185" cy="324248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 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CAN Communication Handling</a:t>
            </a:r>
            <a:endParaRPr lang="en-GB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D65AA9-10B6-235E-F618-FDDE2E592241}"/>
              </a:ext>
            </a:extLst>
          </p:cNvPr>
          <p:cNvSpPr/>
          <p:nvPr/>
        </p:nvSpPr>
        <p:spPr>
          <a:xfrm>
            <a:off x="7222085" y="3981123"/>
            <a:ext cx="1758185" cy="580831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LED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Fan Execute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1100" dirty="0">
                <a:solidFill>
                  <a:schemeClr val="tx1"/>
                </a:solidFill>
              </a:rPr>
              <a:t>Temperature Execute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5A58A8-0715-9AFD-CC9B-BF93E470C800}"/>
              </a:ext>
            </a:extLst>
          </p:cNvPr>
          <p:cNvSpPr/>
          <p:nvPr/>
        </p:nvSpPr>
        <p:spPr>
          <a:xfrm>
            <a:off x="7207454" y="4711320"/>
            <a:ext cx="1758185" cy="32424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</a:rPr>
              <a:t>PBV Task</a:t>
            </a:r>
            <a:br>
              <a:rPr lang="en-GB" sz="1100" dirty="0">
                <a:solidFill>
                  <a:schemeClr val="tx1"/>
                </a:solidFill>
              </a:rPr>
            </a:br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Uncritical PBV data</a:t>
            </a:r>
            <a:endParaRPr lang="en-US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C1E9BE8-E7C2-27F8-B092-E93730E5E3F9}"/>
              </a:ext>
            </a:extLst>
          </p:cNvPr>
          <p:cNvCxnSpPr>
            <a:cxnSpLocks/>
          </p:cNvCxnSpPr>
          <p:nvPr/>
        </p:nvCxnSpPr>
        <p:spPr>
          <a:xfrm flipV="1">
            <a:off x="6108051" y="2380593"/>
            <a:ext cx="1114034" cy="282585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A44E57E-43D1-DD38-190C-BA537FF41F0B}"/>
              </a:ext>
            </a:extLst>
          </p:cNvPr>
          <p:cNvCxnSpPr>
            <a:cxnSpLocks/>
          </p:cNvCxnSpPr>
          <p:nvPr/>
        </p:nvCxnSpPr>
        <p:spPr>
          <a:xfrm flipV="1">
            <a:off x="6108051" y="2732878"/>
            <a:ext cx="1114028" cy="7331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84C5C1A-2895-5E4D-A57A-476D47E83A69}"/>
              </a:ext>
            </a:extLst>
          </p:cNvPr>
          <p:cNvCxnSpPr>
            <a:endCxn id="3" idx="1"/>
          </p:cNvCxnSpPr>
          <p:nvPr/>
        </p:nvCxnSpPr>
        <p:spPr>
          <a:xfrm>
            <a:off x="6109005" y="2805675"/>
            <a:ext cx="1113080" cy="439878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B6CB737-7D2C-BEC3-9132-CA7741F8B73D}"/>
              </a:ext>
            </a:extLst>
          </p:cNvPr>
          <p:cNvCxnSpPr>
            <a:stCxn id="32" idx="3"/>
            <a:endCxn id="10" idx="1"/>
          </p:cNvCxnSpPr>
          <p:nvPr/>
        </p:nvCxnSpPr>
        <p:spPr>
          <a:xfrm>
            <a:off x="6103209" y="3416252"/>
            <a:ext cx="1118876" cy="25030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0C4092F-F2E3-3F57-D0E4-A0CB505CCAD7}"/>
              </a:ext>
            </a:extLst>
          </p:cNvPr>
          <p:cNvCxnSpPr>
            <a:stCxn id="33" idx="3"/>
            <a:endCxn id="11" idx="1"/>
          </p:cNvCxnSpPr>
          <p:nvPr/>
        </p:nvCxnSpPr>
        <p:spPr>
          <a:xfrm>
            <a:off x="6102255" y="3744339"/>
            <a:ext cx="1119830" cy="527200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FC928F22-9347-CC8A-C5CB-D8064A343CBF}"/>
              </a:ext>
            </a:extLst>
          </p:cNvPr>
          <p:cNvCxnSpPr>
            <a:stCxn id="34" idx="3"/>
            <a:endCxn id="17" idx="1"/>
          </p:cNvCxnSpPr>
          <p:nvPr/>
        </p:nvCxnSpPr>
        <p:spPr>
          <a:xfrm>
            <a:off x="6101890" y="4072427"/>
            <a:ext cx="1105564" cy="801017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Freeform 576">
            <a:extLst>
              <a:ext uri="{FF2B5EF4-FFF2-40B4-BE49-F238E27FC236}">
                <a16:creationId xmlns:a16="http://schemas.microsoft.com/office/drawing/2014/main" id="{D7F964EA-9FB0-A854-448F-12162B465ECD}"/>
              </a:ext>
            </a:extLst>
          </p:cNvPr>
          <p:cNvSpPr>
            <a:spLocks/>
          </p:cNvSpPr>
          <p:nvPr/>
        </p:nvSpPr>
        <p:spPr bwMode="auto">
          <a:xfrm>
            <a:off x="1465954" y="4967262"/>
            <a:ext cx="2722563" cy="999376"/>
          </a:xfrm>
          <a:custGeom>
            <a:avLst/>
            <a:gdLst>
              <a:gd name="T0" fmla="*/ 454 w 5413"/>
              <a:gd name="T1" fmla="*/ 7264 h 7264"/>
              <a:gd name="T2" fmla="*/ 4959 w 5413"/>
              <a:gd name="T3" fmla="*/ 7264 h 7264"/>
              <a:gd name="T4" fmla="*/ 5413 w 5413"/>
              <a:gd name="T5" fmla="*/ 6811 h 7264"/>
              <a:gd name="T6" fmla="*/ 5413 w 5413"/>
              <a:gd name="T7" fmla="*/ 454 h 7264"/>
              <a:gd name="T8" fmla="*/ 4959 w 5413"/>
              <a:gd name="T9" fmla="*/ 0 h 7264"/>
              <a:gd name="T10" fmla="*/ 454 w 5413"/>
              <a:gd name="T11" fmla="*/ 0 h 7264"/>
              <a:gd name="T12" fmla="*/ 0 w 5413"/>
              <a:gd name="T13" fmla="*/ 454 h 7264"/>
              <a:gd name="T14" fmla="*/ 0 w 5413"/>
              <a:gd name="T15" fmla="*/ 6811 h 7264"/>
              <a:gd name="T16" fmla="*/ 454 w 5413"/>
              <a:gd name="T17" fmla="*/ 7264 h 7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413" h="7264">
                <a:moveTo>
                  <a:pt x="454" y="7264"/>
                </a:moveTo>
                <a:lnTo>
                  <a:pt x="4959" y="7264"/>
                </a:lnTo>
                <a:cubicBezTo>
                  <a:pt x="5210" y="7264"/>
                  <a:pt x="5413" y="7061"/>
                  <a:pt x="5413" y="6811"/>
                </a:cubicBezTo>
                <a:lnTo>
                  <a:pt x="5413" y="454"/>
                </a:lnTo>
                <a:cubicBezTo>
                  <a:pt x="5413" y="203"/>
                  <a:pt x="5210" y="0"/>
                  <a:pt x="4959" y="0"/>
                </a:cubicBezTo>
                <a:lnTo>
                  <a:pt x="454" y="0"/>
                </a:lnTo>
                <a:cubicBezTo>
                  <a:pt x="203" y="0"/>
                  <a:pt x="0" y="203"/>
                  <a:pt x="0" y="454"/>
                </a:cubicBezTo>
                <a:lnTo>
                  <a:pt x="0" y="6811"/>
                </a:lnTo>
                <a:cubicBezTo>
                  <a:pt x="0" y="7061"/>
                  <a:pt x="203" y="7264"/>
                  <a:pt x="454" y="7264"/>
                </a:cubicBezTo>
                <a:close/>
              </a:path>
            </a:pathLst>
          </a:custGeom>
          <a:solidFill>
            <a:srgbClr val="D1DAB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96576F32-C0AC-0081-3FAA-8E5194CF42FE}"/>
              </a:ext>
            </a:extLst>
          </p:cNvPr>
          <p:cNvGrpSpPr/>
          <p:nvPr/>
        </p:nvGrpSpPr>
        <p:grpSpPr>
          <a:xfrm>
            <a:off x="1683984" y="5078274"/>
            <a:ext cx="2311904" cy="752008"/>
            <a:chOff x="1664320" y="5004394"/>
            <a:chExt cx="2311904" cy="36860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C8037CC-5C91-6E12-E5B2-54B198A8247A}"/>
                </a:ext>
              </a:extLst>
            </p:cNvPr>
            <p:cNvSpPr/>
            <p:nvPr/>
          </p:nvSpPr>
          <p:spPr>
            <a:xfrm>
              <a:off x="1664320" y="5004394"/>
              <a:ext cx="2311904" cy="368350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100" dirty="0">
                  <a:solidFill>
                    <a:schemeClr val="tx1"/>
                  </a:solidFill>
                </a:rPr>
                <a:t>     </a:t>
              </a:r>
              <a:r>
                <a:rPr lang="en-GB" sz="1100" b="1" dirty="0">
                  <a:solidFill>
                    <a:schemeClr val="tx1"/>
                  </a:solidFill>
                </a:rPr>
                <a:t> ISR::</a:t>
              </a:r>
            </a:p>
            <a:p>
              <a:r>
                <a:rPr lang="en-GB" sz="1100" dirty="0">
                  <a:solidFill>
                    <a:schemeClr val="tx1"/>
                  </a:solidFill>
                </a:rPr>
                <a:t>      ADC measurement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Control Loop Execution</a:t>
              </a:r>
              <a:br>
                <a:rPr lang="en-GB" sz="1100" dirty="0">
                  <a:solidFill>
                    <a:schemeClr val="tx1"/>
                  </a:solidFill>
                </a:rPr>
              </a:br>
              <a:r>
                <a:rPr lang="en-GB" sz="1100" dirty="0">
                  <a:solidFill>
                    <a:schemeClr val="tx1"/>
                  </a:solidFill>
                </a:rPr>
                <a:t>     PWM distribution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A5D034E-C885-AB9A-4DDB-9589FD1F37A1}"/>
                </a:ext>
              </a:extLst>
            </p:cNvPr>
            <p:cNvCxnSpPr/>
            <p:nvPr/>
          </p:nvCxnSpPr>
          <p:spPr>
            <a:xfrm>
              <a:off x="1751183" y="5004394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5DA7AB0-6FCC-B7AC-E43C-0F39CA66A979}"/>
                </a:ext>
              </a:extLst>
            </p:cNvPr>
            <p:cNvCxnSpPr/>
            <p:nvPr/>
          </p:nvCxnSpPr>
          <p:spPr>
            <a:xfrm>
              <a:off x="3890879" y="5004648"/>
              <a:ext cx="0" cy="368350"/>
            </a:xfrm>
            <a:prstGeom prst="line">
              <a:avLst/>
            </a:prstGeom>
            <a:ln w="3175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5987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8D1F2-F9C8-3D4D-9457-0BB5E4DD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CMP digital filter ( off)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7992AF-FE43-8D44-4223-B1F9F182E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423" y="1771083"/>
            <a:ext cx="7588640" cy="442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743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870C-BF5F-FE5B-623E-4483D8770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CMP digital filter (on)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E365F-BCDF-E65D-6606-5E5E605BDA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6110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22855-3FF9-DE27-F220-EF9C9A3CE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05B3F-BFAD-9E7B-69DD-D57F32B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46" y="2787617"/>
            <a:ext cx="4997707" cy="12827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7BC83-FBDA-551B-46CE-794CB7724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422" y="4487827"/>
            <a:ext cx="7055213" cy="135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8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D325-0530-EDF4-9482-95DF4F0D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</a:t>
            </a:r>
            <a:r>
              <a:rPr lang="en-GB" dirty="0" err="1"/>
              <a:t>Garching</a:t>
            </a:r>
            <a:r>
              <a:rPr lang="en-GB" dirty="0"/>
              <a:t> test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F03657-6ABA-49AB-B7E0-B311F88D0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78806" y="1855122"/>
            <a:ext cx="6873742" cy="4351338"/>
          </a:xfrm>
        </p:spPr>
      </p:pic>
    </p:spTree>
    <p:extLst>
      <p:ext uri="{BB962C8B-B14F-4D97-AF65-F5344CB8AC3E}">
        <p14:creationId xmlns:p14="http://schemas.microsoft.com/office/powerpoint/2010/main" val="1274758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15AB3-42DE-6BCB-8504-1FD250AC2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FAD861-3C70-4DF4-A523-AEC9A791E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753" y="1838068"/>
            <a:ext cx="6378493" cy="45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6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4E02-8F4C-E884-FE0B-8EFF8270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58E67-29AD-E91C-5B81-6C67745C1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Deadtime checking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43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9370F-13F3-C71D-5AFA-21BEF0A0B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PWM1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45D41-AABA-FCF6-7BC2-B541699A7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849"/>
            <a:ext cx="5326926" cy="4072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52271E-AACB-4671-5AB5-0E4B8EB3C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08" y="2308978"/>
            <a:ext cx="4984910" cy="310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3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E7418-C983-51BB-4AE0-D16C3E0A9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1F7B2-B50F-44B6-35BA-03A1CDE31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739508" y="1984642"/>
            <a:ext cx="7018628" cy="40922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44220F-0EE3-00CD-D4B6-2C4AB61DF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673" y="2129435"/>
            <a:ext cx="6980525" cy="394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2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E567-9B21-61B9-52AF-4AB55C47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FC647-C2AC-2518-635C-1DE6C0B6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9BD27B-AFC5-1636-8211-6474764A3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456" y="2012301"/>
            <a:ext cx="6835732" cy="39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99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0D271-D26E-5E5D-51A8-D277E6C1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64B5C-9E9A-A777-1D23-F30F6FED5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8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17F05-033B-B906-5621-EA673C925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34D3A-1EEB-3048-0F83-EDB261A68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CF3B1E-FE84-E0D9-05D8-EB02A7FC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6307"/>
            <a:ext cx="5075187" cy="3841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53B4D-7038-B21D-5A5C-926B0B3AC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40" y="2063598"/>
            <a:ext cx="5181166" cy="320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5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BB73-C701-6D3F-7158-E5FC5141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PWM3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2FE6B1-46C0-288B-FA49-5F42F05DF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987039" cy="3760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3E430-2E0C-C8B7-1253-7F00552E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1596" y="2113475"/>
            <a:ext cx="4855847" cy="303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4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2B85C-9BD0-E902-1372-BF87328EA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MCC PWM4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EF86CC-28EF-5A45-500F-EFF1FD1BC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39" y="1690688"/>
            <a:ext cx="5275043" cy="39923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5D67CD-55D0-57FC-B024-EC38E5C7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188" y="2079061"/>
            <a:ext cx="5115196" cy="339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40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C767E-2676-265A-9BE8-8927E07B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FB_Vdd</a:t>
            </a:r>
            <a:r>
              <a:rPr lang="en-GB" dirty="0"/>
              <a:t>-PWM_P fault 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355C9-6F0D-FB60-3040-36369FC4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SCCP2 input capture</a:t>
            </a:r>
          </a:p>
          <a:p>
            <a:r>
              <a:rPr lang="en-GB" dirty="0"/>
              <a:t>CLC2</a:t>
            </a:r>
          </a:p>
          <a:p>
            <a:r>
              <a:rPr lang="en-GB" dirty="0"/>
              <a:t>DMA2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00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2252-404E-8D38-5ADA-6830CAB15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DAB operation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AD3DFE-3AA8-01F3-C023-46349D5AB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5505"/>
            <a:ext cx="10097030" cy="467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62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728-9D82-F58D-4AF1-8966DCC3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83551-39D9-AE0E-4578-517936715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04333-A061-CCEC-D713-41663A86C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316" y="1657137"/>
            <a:ext cx="9173497" cy="4519826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E48D909-9699-0A9C-2CCB-566A7334E459}"/>
              </a:ext>
            </a:extLst>
          </p:cNvPr>
          <p:cNvSpPr/>
          <p:nvPr/>
        </p:nvSpPr>
        <p:spPr>
          <a:xfrm>
            <a:off x="1130710" y="4896465"/>
            <a:ext cx="4031225" cy="7374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D4C18D-3217-CCFB-5308-9785C164F36C}"/>
              </a:ext>
            </a:extLst>
          </p:cNvPr>
          <p:cNvSpPr txBox="1"/>
          <p:nvPr/>
        </p:nvSpPr>
        <p:spPr>
          <a:xfrm>
            <a:off x="157315" y="5633884"/>
            <a:ext cx="5774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>
                    <a:lumMod val="75000"/>
                  </a:schemeClr>
                </a:solidFill>
              </a:rPr>
              <a:t>Inductor current naturally forces commutation of Diode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71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401</Words>
  <Application>Microsoft Office PowerPoint</Application>
  <PresentationFormat>Widescreen</PresentationFormat>
  <Paragraphs>94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Office Theme</vt:lpstr>
      <vt:lpstr>Dual Active Bridge</vt:lpstr>
      <vt:lpstr>PWM Configuration – Cascaded PWM 1-2-3-4</vt:lpstr>
      <vt:lpstr>MCC PWM1</vt:lpstr>
      <vt:lpstr>MCC PWM2</vt:lpstr>
      <vt:lpstr>MCC PWM3</vt:lpstr>
      <vt:lpstr>MCC PWM4</vt:lpstr>
      <vt:lpstr>FB_Vdd-PWM_P fault implementation</vt:lpstr>
      <vt:lpstr>DAB operation</vt:lpstr>
      <vt:lpstr>PowerPoint Presentation</vt:lpstr>
      <vt:lpstr>PowerPoint Presentation</vt:lpstr>
      <vt:lpstr>Deadtime equation for ZVS</vt:lpstr>
      <vt:lpstr>ZCS</vt:lpstr>
      <vt:lpstr>A new modulation to achieve soft switching ZCS</vt:lpstr>
      <vt:lpstr>Actual testing to the DAB board in Garching (Open Loop measurement) – no Power flow</vt:lpstr>
      <vt:lpstr>Actual testing to the DAB board in Garching (Open Loop measurement) – with Power flow</vt:lpstr>
      <vt:lpstr>Actual testing to the DAB board in Garching (Open Loop measurement) – with Power flow</vt:lpstr>
      <vt:lpstr>New ramp up –Vloop reference test</vt:lpstr>
      <vt:lpstr>New ramp up –Iloop reference test</vt:lpstr>
      <vt:lpstr>New ramp up –Ploop reference test</vt:lpstr>
      <vt:lpstr>ISR timing tasks :: 100KHz execution time</vt:lpstr>
      <vt:lpstr>Control loop execution</vt:lpstr>
      <vt:lpstr>Firmware Structure</vt:lpstr>
      <vt:lpstr>Firmware Structure</vt:lpstr>
      <vt:lpstr>CMP digital filter ( off) </vt:lpstr>
      <vt:lpstr>CMP digital filter (on)</vt:lpstr>
      <vt:lpstr>PowerPoint Presentation</vt:lpstr>
      <vt:lpstr>DAB Garching test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Kristine Angelica Panghulan - M15690</dc:creator>
  <cp:lastModifiedBy>Kristine Angelica Panghulan - M15690</cp:lastModifiedBy>
  <cp:revision>19</cp:revision>
  <dcterms:created xsi:type="dcterms:W3CDTF">2024-07-02T22:00:27Z</dcterms:created>
  <dcterms:modified xsi:type="dcterms:W3CDTF">2024-09-04T11:51:04Z</dcterms:modified>
</cp:coreProperties>
</file>